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7" r:id="rId5"/>
    <p:sldId id="258" r:id="rId6"/>
    <p:sldId id="270" r:id="rId7"/>
    <p:sldId id="274" r:id="rId8"/>
    <p:sldId id="272" r:id="rId9"/>
    <p:sldId id="273" r:id="rId10"/>
    <p:sldId id="275" r:id="rId11"/>
    <p:sldId id="276" r:id="rId12"/>
    <p:sldId id="278" r:id="rId13"/>
    <p:sldId id="279" r:id="rId14"/>
    <p:sldId id="263" r:id="rId15"/>
    <p:sldId id="280" r:id="rId16"/>
    <p:sldId id="281" r:id="rId17"/>
    <p:sldId id="264" r:id="rId18"/>
    <p:sldId id="282" r:id="rId19"/>
    <p:sldId id="265" r:id="rId20"/>
    <p:sldId id="284" r:id="rId21"/>
    <p:sldId id="285" r:id="rId22"/>
    <p:sldId id="286" r:id="rId23"/>
    <p:sldId id="297" r:id="rId24"/>
    <p:sldId id="267" r:id="rId25"/>
    <p:sldId id="290" r:id="rId26"/>
    <p:sldId id="287" r:id="rId27"/>
    <p:sldId id="289" r:id="rId28"/>
    <p:sldId id="291" r:id="rId29"/>
    <p:sldId id="292" r:id="rId30"/>
    <p:sldId id="293" r:id="rId31"/>
    <p:sldId id="296" r:id="rId32"/>
    <p:sldId id="288" r:id="rId33"/>
    <p:sldId id="268" r:id="rId34"/>
    <p:sldId id="298" r:id="rId3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5DACC-DB3F-2940-9054-517A9DDC7F65}" v="1" dt="2020-12-14T23:55:56.459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103" autoAdjust="0"/>
    <p:restoredTop sz="94694"/>
  </p:normalViewPr>
  <p:slideViewPr>
    <p:cSldViewPr>
      <p:cViewPr varScale="1">
        <p:scale>
          <a:sx n="121" d="100"/>
          <a:sy n="121" d="100"/>
        </p:scale>
        <p:origin x="20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2BE18-AB22-3848-A495-B3AC86AA582A}" type="datetimeFigureOut">
              <a:rPr lang="pt-US" smtClean="0"/>
              <a:t>12/14/20</a:t>
            </a:fld>
            <a:endParaRPr lang="pt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D757-C4C9-124C-86B4-DA83D48195C3}" type="slidenum">
              <a:rPr lang="pt-US" smtClean="0"/>
              <a:t>‹nº›</a:t>
            </a:fld>
            <a:endParaRPr lang="pt-US"/>
          </a:p>
        </p:txBody>
      </p:sp>
    </p:spTree>
    <p:extLst>
      <p:ext uri="{BB962C8B-B14F-4D97-AF65-F5344CB8AC3E}">
        <p14:creationId xmlns:p14="http://schemas.microsoft.com/office/powerpoint/2010/main" val="139568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P</a:t>
            </a:r>
            <a:r>
              <a:rPr lang="pt-US" dirty="0"/>
              <a:t>rofessora Luana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D757-C4C9-124C-86B4-DA83D48195C3}" type="slidenum">
              <a:rPr lang="pt-US" smtClean="0"/>
              <a:t>3</a:t>
            </a:fld>
            <a:endParaRPr lang="pt-US"/>
          </a:p>
        </p:txBody>
      </p:sp>
    </p:spTree>
    <p:extLst>
      <p:ext uri="{BB962C8B-B14F-4D97-AF65-F5344CB8AC3E}">
        <p14:creationId xmlns:p14="http://schemas.microsoft.com/office/powerpoint/2010/main" val="159230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412777"/>
            <a:ext cx="8352928" cy="2187674"/>
          </a:xfrm>
        </p:spPr>
        <p:txBody>
          <a:bodyPr/>
          <a:lstStyle/>
          <a:p>
            <a:r>
              <a:rPr lang="pt-BR" dirty="0"/>
              <a:t>TAGARELLA BRAILLE – APP PARA AUXÍLIO NO APRENDIZADO AO BRAILLE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Aluno(a): Leonardo Pereira Vieira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454E79D8-03BB-CB46-B4AB-AED3AAF8E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7"/>
    </mc:Choice>
    <mc:Fallback>
      <p:transition spd="slow" advTm="1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500" b="1" dirty="0" err="1">
                <a:effectLst/>
                <a:latin typeface="+mj-lt"/>
                <a:ea typeface="Times New Roman" panose="02020603050405020304" pitchFamily="18" charset="0"/>
              </a:rPr>
              <a:t>LêBraille</a:t>
            </a:r>
            <a:endParaRPr lang="pt-BR" sz="35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sz="2200" b="1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pt-BR" sz="2200" dirty="0" err="1">
                <a:latin typeface="+mj-lt"/>
              </a:rPr>
              <a:t>Agebson</a:t>
            </a:r>
            <a:r>
              <a:rPr lang="pt-BR" sz="2200" dirty="0">
                <a:latin typeface="+mj-lt"/>
              </a:rPr>
              <a:t> Rocha Façanha, Lívio Siqueira Lima, Maria da Conceição Carneiro Araújo, </a:t>
            </a:r>
            <a:r>
              <a:rPr lang="pt-BR" sz="2200" dirty="0" err="1">
                <a:latin typeface="+mj-lt"/>
              </a:rPr>
              <a:t>Windson</a:t>
            </a:r>
            <a:r>
              <a:rPr lang="pt-BR" sz="2200" dirty="0">
                <a:latin typeface="+mj-lt"/>
              </a:rPr>
              <a:t> Viana de Carvalho, Mauro Cavalcante Pequeno (2012).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effectLst/>
              </a:rPr>
              <a:t>o aplicativo dispõe de uma tela com seis teclas que representam uma cela braille;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effectLst/>
              </a:rPr>
              <a:t>interação por gestos na tela;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effectLst/>
              </a:rPr>
              <a:t>feedback da interação por áudio.</a:t>
            </a:r>
          </a:p>
          <a:p>
            <a:pPr>
              <a:lnSpc>
                <a:spcPct val="90000"/>
              </a:lnSpc>
            </a:pPr>
            <a:endParaRPr lang="pt-BR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EA9A66-ADFD-4188-8855-70431BEA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1600201"/>
            <a:ext cx="2864585" cy="42050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1B910F5-97A4-5949-A225-18223375B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86"/>
    </mc:Choice>
    <mc:Fallback>
      <p:transition spd="slow" advTm="6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856" y="980728"/>
            <a:ext cx="8229600" cy="5688632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 b="1" dirty="0">
                <a:effectLst/>
                <a:latin typeface="+mj-lt"/>
                <a:ea typeface="Times New Roman" panose="02020603050405020304" pitchFamily="18" charset="0"/>
              </a:rPr>
              <a:t>Requisitos funcionais</a:t>
            </a:r>
            <a:endParaRPr lang="pt-BR" sz="20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ea typeface="Times New Roman" panose="02020603050405020304" pitchFamily="18" charset="0"/>
              </a:rPr>
              <a:t>P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ossuir </a:t>
            </a:r>
            <a:r>
              <a:rPr lang="pt-BR" sz="2400" i="1" dirty="0">
                <a:effectLst/>
                <a:latin typeface="+mj-lt"/>
                <a:ea typeface="Times New Roman" panose="02020603050405020304" pitchFamily="18" charset="0"/>
              </a:rPr>
              <a:t>feedback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 com áudio (Requisito Funcional - RF);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Interação por gestos na tela (RF);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Implementar módulo Braille (RF);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Implementar série de sinais (RF);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a typeface="Times New Roman" panose="02020603050405020304" pitchFamily="18" charset="0"/>
              </a:rPr>
              <a:t>Implementar consulta de sinais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 (RF);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Implementar prática (RF); 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Implementar máquina Braille (RF);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DCFF8501-B092-CE4F-81E7-D885E7A1B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83"/>
    </mc:Choice>
    <mc:Fallback>
      <p:transition spd="slow" advTm="52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pt-BR" b="1" dirty="0">
                <a:effectLst/>
                <a:latin typeface="+mj-lt"/>
                <a:ea typeface="Times New Roman" panose="02020603050405020304" pitchFamily="18" charset="0"/>
              </a:rPr>
              <a:t>Requisitos não funcionais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ea typeface="Times New Roman" panose="02020603050405020304" pitchFamily="18" charset="0"/>
              </a:rPr>
              <a:t>U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tilizar </a:t>
            </a:r>
            <a:r>
              <a:rPr lang="pt-BR" sz="2400" dirty="0" err="1">
                <a:effectLst/>
                <a:latin typeface="+mj-lt"/>
                <a:ea typeface="Times New Roman" panose="02020603050405020304" pitchFamily="18" charset="0"/>
              </a:rPr>
              <a:t>flutter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 para criação do aplicativo (RNF);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ea typeface="Times New Roman" panose="02020603050405020304" pitchFamily="18" charset="0"/>
              </a:rPr>
              <a:t>P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ermitir a criação de módulos em forma de </a:t>
            </a:r>
            <a:r>
              <a:rPr lang="pt-BR" sz="2400" dirty="0" err="1">
                <a:effectLst/>
                <a:latin typeface="+mj-lt"/>
                <a:ea typeface="Times New Roman" panose="02020603050405020304" pitchFamily="18" charset="0"/>
              </a:rPr>
              <a:t>componentização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 para facilitar novas implementações (RNF);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ea typeface="Times New Roman" panose="02020603050405020304" pitchFamily="18" charset="0"/>
              </a:rPr>
              <a:t>P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ossuir o módulo Braille implementado para ser utilizado como modelo (RNF).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9451E38-4ABF-9940-96D1-70C904BD7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87"/>
    </mc:Choice>
    <mc:Fallback>
      <p:transition spd="slow" advTm="4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111"/>
            <a:ext cx="8229600" cy="838823"/>
          </a:xfrm>
        </p:spPr>
        <p:txBody>
          <a:bodyPr wrap="square" anchor="ctr">
            <a:normAutofit/>
          </a:bodyPr>
          <a:lstStyle/>
          <a:p>
            <a:r>
              <a:rPr lang="pt-BR" sz="3600" b="0" dirty="0"/>
              <a:t>Especificação: Tagarela Braille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64C0B9-83CB-4697-A4DB-E3DF01638F1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85"/>
          <a:stretch/>
        </p:blipFill>
        <p:spPr bwMode="auto">
          <a:xfrm>
            <a:off x="0" y="945780"/>
            <a:ext cx="9144000" cy="5912220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83CDE49-A909-254E-8C34-FDB680693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88"/>
    </mc:Choice>
    <mc:Fallback>
      <p:transition spd="slow" advTm="6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sz="3600" b="0" dirty="0"/>
              <a:t>Especificação: Cela Braille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1D7293-6DF4-490F-A471-EE2ACBCE38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04864"/>
            <a:ext cx="9144000" cy="3600400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A253A16F-479F-0042-AB19-9CE5F9AA1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6"/>
    </mc:Choice>
    <mc:Fallback>
      <p:transition spd="slow" advTm="39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sz="3600" b="0" dirty="0"/>
              <a:t>Especificação: Módulos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641779-7DD8-4B2E-BC1C-7B91FDA356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" y="1052736"/>
            <a:ext cx="9112668" cy="58052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9213ACE-3DCD-8F47-A6DE-E4BC9DFBE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52"/>
    </mc:Choice>
    <mc:Fallback>
      <p:transition spd="slow" advTm="38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859216" cy="892354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 b="1" dirty="0"/>
              <a:t>Sinais em binários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endParaRPr lang="pt-BR" sz="2400" dirty="0"/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678AF395-240A-AA44-9B4A-9073099E1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81046"/>
            <a:ext cx="6146800" cy="436880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E562401-2107-2542-A4F1-F03F2D5B0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70"/>
    </mc:Choice>
    <mc:Fallback>
      <p:transition spd="slow" advTm="6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95424" y="1079302"/>
            <a:ext cx="7283152" cy="676672"/>
          </a:xfrm>
        </p:spPr>
        <p:txBody>
          <a:bodyPr wrap="square" anchor="t">
            <a:normAutofit/>
          </a:bodyPr>
          <a:lstStyle/>
          <a:p>
            <a:r>
              <a:rPr lang="pt-BR" sz="3600" b="1" dirty="0"/>
              <a:t>Mapeamento gestos na tela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F21998D-8F8B-8947-BCAF-91BBD457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8" y="1774488"/>
            <a:ext cx="6959600" cy="415290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686725ED-1FD0-FB4F-9BC8-D2C753AE6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00"/>
    </mc:Choice>
    <mc:Fallback>
      <p:transition spd="slow" advTm="4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6903254-52F0-EC4E-8A8A-BC457D459E84}"/>
              </a:ext>
            </a:extLst>
          </p:cNvPr>
          <p:cNvSpPr/>
          <p:nvPr/>
        </p:nvSpPr>
        <p:spPr>
          <a:xfrm>
            <a:off x="0" y="720526"/>
            <a:ext cx="9144000" cy="6137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499176" cy="445888"/>
          </a:xfrm>
        </p:spPr>
        <p:txBody>
          <a:bodyPr wrap="square" anchor="ctr">
            <a:normAutofit fontScale="9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497E6142-73AC-CA41-BF1B-92FB60CB8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9" y="968026"/>
            <a:ext cx="7755320" cy="5889974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032C05D-932F-DF4E-90C3-87F9361FC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78"/>
    </mc:Choice>
    <mc:Fallback>
      <p:transition spd="slow" advTm="10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107504" y="1556792"/>
            <a:ext cx="3275856" cy="1143000"/>
          </a:xfrm>
        </p:spPr>
        <p:txBody>
          <a:bodyPr wrap="square" anchor="t">
            <a:noAutofit/>
          </a:bodyPr>
          <a:lstStyle/>
          <a:p>
            <a:r>
              <a:rPr lang="pt-BR" sz="3600" b="1" dirty="0"/>
              <a:t>Caracteres em braille</a:t>
            </a:r>
          </a:p>
        </p:txBody>
      </p:sp>
      <p:pic>
        <p:nvPicPr>
          <p:cNvPr id="7" name="Imagem 6" descr="Uma imagem contendo Tabela&#10;&#10;&#10;&#10;Descrição gerada automaticamente">
            <a:extLst>
              <a:ext uri="{FF2B5EF4-FFF2-40B4-BE49-F238E27FC236}">
                <a16:creationId xmlns:a16="http://schemas.microsoft.com/office/drawing/2014/main" id="{EA94E1AD-CAF4-47C8-89C0-58E0974C9D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2" y="5316"/>
            <a:ext cx="5652120" cy="685268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0A1B43E1-8D65-EF4B-90A4-315D006EC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2"/>
    </mc:Choice>
    <mc:Fallback>
      <p:transition spd="slow" advTm="9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</a:t>
            </a:r>
          </a:p>
          <a:p>
            <a:r>
              <a:rPr lang="pt-BR" dirty="0"/>
              <a:t>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Análise dos Resultados</a:t>
            </a:r>
          </a:p>
          <a:p>
            <a:r>
              <a:rPr lang="pt-BR" dirty="0"/>
              <a:t>Conclusões e Sugestões</a:t>
            </a:r>
            <a:endParaRPr lang="pt-BR" sz="3200" dirty="0"/>
          </a:p>
          <a:p>
            <a:endParaRPr lang="pt-BR" sz="3200" b="1" dirty="0"/>
          </a:p>
          <a:p>
            <a:endParaRPr lang="pt-BR" b="1" dirty="0"/>
          </a:p>
          <a:p>
            <a:endParaRPr lang="pt-BR" sz="32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pt-BR" sz="32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pt-BR" b="1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B207161-DAE5-6B43-A711-7742650C3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3"/>
    </mc:Choice>
    <mc:Fallback>
      <p:transition spd="slow" advTm="2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abela&#10;&#10;&#10;&#10;Descrição gerada automaticamente">
            <a:extLst>
              <a:ext uri="{FF2B5EF4-FFF2-40B4-BE49-F238E27FC236}">
                <a16:creationId xmlns:a16="http://schemas.microsoft.com/office/drawing/2014/main" id="{EA94E1AD-CAF4-47C8-89C0-58E0974C9D9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4" t="16179" r="24848" b="45661"/>
          <a:stretch/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CE8D75AC-C7A0-1942-BB5A-103F24A4B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8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55"/>
    </mc:Choice>
    <mc:Fallback>
      <p:transition spd="slow" advTm="82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B05DCD5-641A-6743-B0D7-E8C1CE1B12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AFA4D08-F037-48ED-B9D6-8C7B82DA9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058119"/>
              </p:ext>
            </p:extLst>
          </p:nvPr>
        </p:nvGraphicFramePr>
        <p:xfrm>
          <a:off x="20688" y="1124744"/>
          <a:ext cx="9123312" cy="5544618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986936">
                  <a:extLst>
                    <a:ext uri="{9D8B030D-6E8A-4147-A177-3AD203B41FA5}">
                      <a16:colId xmlns:a16="http://schemas.microsoft.com/office/drawing/2014/main" val="252944006"/>
                    </a:ext>
                  </a:extLst>
                </a:gridCol>
                <a:gridCol w="1493660">
                  <a:extLst>
                    <a:ext uri="{9D8B030D-6E8A-4147-A177-3AD203B41FA5}">
                      <a16:colId xmlns:a16="http://schemas.microsoft.com/office/drawing/2014/main" val="195686118"/>
                    </a:ext>
                  </a:extLst>
                </a:gridCol>
                <a:gridCol w="2240490">
                  <a:extLst>
                    <a:ext uri="{9D8B030D-6E8A-4147-A177-3AD203B41FA5}">
                      <a16:colId xmlns:a16="http://schemas.microsoft.com/office/drawing/2014/main" val="2364495254"/>
                    </a:ext>
                  </a:extLst>
                </a:gridCol>
                <a:gridCol w="2074528">
                  <a:extLst>
                    <a:ext uri="{9D8B030D-6E8A-4147-A177-3AD203B41FA5}">
                      <a16:colId xmlns:a16="http://schemas.microsoft.com/office/drawing/2014/main" val="1409213946"/>
                    </a:ext>
                  </a:extLst>
                </a:gridCol>
                <a:gridCol w="1327698">
                  <a:extLst>
                    <a:ext uri="{9D8B030D-6E8A-4147-A177-3AD203B41FA5}">
                      <a16:colId xmlns:a16="http://schemas.microsoft.com/office/drawing/2014/main" val="601273616"/>
                    </a:ext>
                  </a:extLst>
                </a:gridCol>
              </a:tblGrid>
              <a:tr h="1621804">
                <a:tc>
                  <a:txBody>
                    <a:bodyPr/>
                    <a:lstStyle/>
                    <a:p>
                      <a:pPr algn="l"/>
                      <a:r>
                        <a:rPr lang="pt-BR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>
                          <a:effectLst/>
                        </a:rPr>
                        <a:t>Aprende Braille (UGEDO, 2016)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 err="1">
                          <a:effectLst/>
                        </a:rPr>
                        <a:t>AbcNum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</a:p>
                    <a:p>
                      <a:pPr algn="l"/>
                      <a:r>
                        <a:rPr lang="pt-BR" sz="1800" dirty="0">
                          <a:effectLst/>
                        </a:rPr>
                        <a:t>(AQUINO, W. et al. 2015)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 err="1">
                          <a:effectLst/>
                        </a:rPr>
                        <a:t>LêBraille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</a:p>
                    <a:p>
                      <a:pPr algn="l"/>
                      <a:r>
                        <a:rPr lang="pt-BR" sz="1800" dirty="0">
                          <a:effectLst/>
                        </a:rPr>
                        <a:t>(FAÇANHA et al. 2012)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>
                          <a:effectLst/>
                        </a:rPr>
                        <a:t>Tagarela Braille 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960324"/>
                  </a:ext>
                </a:extLst>
              </a:tr>
              <a:tr h="575253"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Plataforma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Android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Android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Android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Android, iOS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544238"/>
                  </a:ext>
                </a:extLst>
              </a:tr>
              <a:tr h="810901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Feedback com áudio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Sim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856194"/>
                  </a:ext>
                </a:extLst>
              </a:tr>
              <a:tr h="575253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Captura de gestos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279022"/>
                  </a:ext>
                </a:extLst>
              </a:tr>
              <a:tr h="575253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Ensino de escrita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654273"/>
                  </a:ext>
                </a:extLst>
              </a:tr>
              <a:tr h="575253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Ensino de Leitura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9928332"/>
                  </a:ext>
                </a:extLst>
              </a:tr>
              <a:tr h="810901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Consultar sinais braille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Sim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7967147"/>
                  </a:ext>
                </a:extLst>
              </a:tr>
            </a:tbl>
          </a:graphicData>
        </a:graphic>
      </p:graphicFrame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83517DD8-E790-A14D-B7CA-81BEDA325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77"/>
    </mc:Choice>
    <mc:Fallback>
      <p:transition spd="slow" advTm="13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445F0E-A090-469B-BB3F-78CD1C66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F3953018-DB88-6844-A336-7F8F0CED3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2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51"/>
    </mc:Choice>
    <mc:Fallback>
      <p:transition spd="slow" advTm="6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2050" name="Picture 2" descr="Gráfico de respostas do Formulários Google. Título da pergunta: Quantas tarefas você concluiu sem NENHUM auxílio externo?. Número de respostas: 10 respostas.">
            <a:extLst>
              <a:ext uri="{FF2B5EF4-FFF2-40B4-BE49-F238E27FC236}">
                <a16:creationId xmlns:a16="http://schemas.microsoft.com/office/drawing/2014/main" id="{E8835208-E5E1-44C8-B403-CD46B6A3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4BABE81-17C7-7843-8186-6BC3E9AD5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84"/>
    </mc:Choice>
    <mc:Fallback>
      <p:transition spd="slow" advTm="6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1026" name="Picture 2" descr="Gráfico de respostas do Formulários Google. Título da pergunta: Como você classifica a usabilidade por pessoas com deficiência?. Número de respostas: 10 respostas.">
            <a:extLst>
              <a:ext uri="{FF2B5EF4-FFF2-40B4-BE49-F238E27FC236}">
                <a16:creationId xmlns:a16="http://schemas.microsoft.com/office/drawing/2014/main" id="{FC756D50-71B9-40D1-88CA-B0A070E5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713"/>
            <a:ext cx="9144000" cy="43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2C717B82-2BB2-204B-9ADE-1079C7679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55"/>
    </mc:Choice>
    <mc:Fallback>
      <p:transition spd="slow" advTm="2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4098" name="Picture 2" descr="Gráfico de respostas do Formulários Google. Título da pergunta: Como você classifica a usabilidade do tagarella Braille em Geral?. Número de respostas: 10 respostas.">
            <a:extLst>
              <a:ext uri="{FF2B5EF4-FFF2-40B4-BE49-F238E27FC236}">
                <a16:creationId xmlns:a16="http://schemas.microsoft.com/office/drawing/2014/main" id="{EF9DC90F-7CA3-4F93-8C7B-DC7F1655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713"/>
            <a:ext cx="9144000" cy="43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BD389D3-AB7E-0548-A629-400090A2F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2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7"/>
    </mc:Choice>
    <mc:Fallback>
      <p:transition spd="slow" advTm="1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5122" name="Picture 2" descr="Gráfico de respostas do Formulários Google. Título da pergunta: Você acha que o tagarella- Braille cumpriu o objetivo de ensinar e estimular o aprendizado por pessoas com e sem deficiência visual?. Número de respostas: 10 respostas.">
            <a:extLst>
              <a:ext uri="{FF2B5EF4-FFF2-40B4-BE49-F238E27FC236}">
                <a16:creationId xmlns:a16="http://schemas.microsoft.com/office/drawing/2014/main" id="{191627A0-AC75-40A5-BF20-8A2FCAC7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00"/>
            <a:ext cx="9144000" cy="4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333E4B5-59FD-044B-81E5-33138BF2E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0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78"/>
    </mc:Choice>
    <mc:Fallback>
      <p:transition spd="slow" advTm="11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59044" y="188640"/>
            <a:ext cx="5138100" cy="1143000"/>
          </a:xfrm>
        </p:spPr>
        <p:txBody>
          <a:bodyPr/>
          <a:lstStyle/>
          <a:p>
            <a:r>
              <a:rPr lang="pt-BR" dirty="0"/>
              <a:t>Análise dos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5036AB-F231-426A-8B3F-A01291AAD5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688950"/>
            <a:ext cx="2088231" cy="371421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1810CA-AE5F-4D8D-8093-4CF45E1CDA9B}"/>
              </a:ext>
            </a:extLst>
          </p:cNvPr>
          <p:cNvSpPr txBox="1"/>
          <p:nvPr/>
        </p:nvSpPr>
        <p:spPr>
          <a:xfrm>
            <a:off x="3666658" y="1484784"/>
            <a:ext cx="550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Componentes reaproveitáveis por módulo</a:t>
            </a:r>
          </a:p>
        </p:txBody>
      </p:sp>
      <p:pic>
        <p:nvPicPr>
          <p:cNvPr id="9" name="Imagem 8" descr="Uma imagem contendo Gráfico de bolhas&#10;&#10;Descrição gerada automaticamente">
            <a:extLst>
              <a:ext uri="{FF2B5EF4-FFF2-40B4-BE49-F238E27FC236}">
                <a16:creationId xmlns:a16="http://schemas.microsoft.com/office/drawing/2014/main" id="{D6E7AA96-325C-4071-85C5-882C778568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94" y="2690704"/>
            <a:ext cx="2087246" cy="371246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A1CF60-BA86-7944-9994-917476EE6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8" y="165113"/>
            <a:ext cx="2888215" cy="6435945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E0E8148-4109-5546-A784-1B9FC8FC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94"/>
    </mc:Choice>
    <mc:Fallback>
      <p:transition spd="slow" advTm="32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73462" y="281336"/>
            <a:ext cx="5691025" cy="1143000"/>
          </a:xfrm>
        </p:spPr>
        <p:txBody>
          <a:bodyPr/>
          <a:lstStyle/>
          <a:p>
            <a:r>
              <a:rPr lang="pt-BR" dirty="0"/>
              <a:t>Análise dos Resultados</a:t>
            </a:r>
            <a:endParaRPr lang="pt-BR" b="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1810CA-AE5F-4D8D-8093-4CF45E1CDA9B}"/>
              </a:ext>
            </a:extLst>
          </p:cNvPr>
          <p:cNvSpPr txBox="1"/>
          <p:nvPr/>
        </p:nvSpPr>
        <p:spPr>
          <a:xfrm>
            <a:off x="3128612" y="1424336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Componentes reaproveitáveis por aplicativo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45F57C-744C-4AB4-B7D8-ABF9C9F6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513585"/>
            <a:ext cx="2273217" cy="4040427"/>
          </a:xfrm>
          <a:prstGeom prst="rect">
            <a:avLst/>
          </a:prstGeom>
        </p:spPr>
      </p:pic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25A5B7BC-015D-154D-9A8A-8F1E7A9A6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308445"/>
            <a:ext cx="2922657" cy="6262836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A045D5E0-9F1D-514A-8DA1-93A4DE978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80"/>
    </mc:Choice>
    <mc:Fallback>
      <p:transition spd="slow" advTm="5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Auxilia no aprendizado do braille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Não apenas para normovisuais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Interação por gestos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feedback por áudio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Maior acessibilidade</a:t>
            </a:r>
          </a:p>
          <a:p>
            <a:pPr marL="0" indent="0">
              <a:buNone/>
            </a:pPr>
            <a:endParaRPr lang="pt-BR" sz="2400" dirty="0"/>
          </a:p>
          <a:p>
            <a:pPr>
              <a:buFont typeface="Wingdings" panose="05000000000000000000" pitchFamily="2" charset="2"/>
              <a:buChar char="ü"/>
            </a:pPr>
            <a:endParaRPr lang="pt-BR" sz="2400" dirty="0"/>
          </a:p>
          <a:p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92006-1C32-4F19-9F85-C56FEACE5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7024"/>
            <a:ext cx="4038600" cy="3192315"/>
          </a:xfrm>
          <a:prstGeom prst="rect">
            <a:avLst/>
          </a:prstGeom>
          <a:noFill/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ADC5CD82-ACFB-8B42-8096-915F1D245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7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8"/>
    </mc:Choice>
    <mc:Fallback>
      <p:transition spd="slow" advTm="46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1520" y="2057399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pt-BR" dirty="0"/>
              <a:t>O Tagarela Braille, criado em 2016 por Lucas Cazagranda.</a:t>
            </a:r>
          </a:p>
          <a:p>
            <a:endParaRPr lang="pt-BR" dirty="0"/>
          </a:p>
          <a:p>
            <a:r>
              <a:rPr lang="pt-BR" dirty="0"/>
              <a:t>A ideia inicial era criar um aplicativo para auxiliar as pessoas sem deficiência visual a aprender braille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6BF585-9632-4E57-8406-0F3C25E979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604577"/>
            <a:ext cx="4038600" cy="2517209"/>
          </a:xfrm>
          <a:prstGeom prst="rect">
            <a:avLst/>
          </a:prstGeom>
          <a:noFill/>
          <a:ln w="1270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5D05102-A38C-4384-A308-25E32879A56A}"/>
              </a:ext>
            </a:extLst>
          </p:cNvPr>
          <p:cNvSpPr txBox="1"/>
          <p:nvPr/>
        </p:nvSpPr>
        <p:spPr>
          <a:xfrm>
            <a:off x="251520" y="1431992"/>
            <a:ext cx="84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Projeto atual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134881F-A4CE-B847-8211-D05FD18E7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0"/>
    </mc:Choice>
    <mc:Fallback>
      <p:transition spd="slow" advTm="4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Sugestões para trabalhos futuros:</a:t>
            </a:r>
          </a:p>
          <a:p>
            <a:endParaRPr lang="pt-BR" dirty="0"/>
          </a:p>
          <a:p>
            <a:pPr marL="342900" lvl="0" indent="-342900" algn="just">
              <a:spcBef>
                <a:spcPts val="600"/>
              </a:spcBef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criar </a:t>
            </a:r>
            <a:r>
              <a:rPr lang="pt-BR" sz="2400" i="1" dirty="0">
                <a:effectLst/>
                <a:latin typeface="+mj-lt"/>
                <a:ea typeface="Times New Roman" panose="02020603050405020304" pitchFamily="18" charset="0"/>
              </a:rPr>
              <a:t>login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 para o aplicativo salvar o progresso dos usuários;</a:t>
            </a:r>
          </a:p>
          <a:p>
            <a:pPr marL="342900" lvl="0" indent="-342900" algn="just"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incluir novos módulos para o aplicativo Tagarela;</a:t>
            </a:r>
          </a:p>
          <a:p>
            <a:pPr marL="342900" lvl="0" indent="-342900" algn="just"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criar funcionalidade de conversão de texto do alfabeto escrito para o braille;</a:t>
            </a:r>
          </a:p>
          <a:p>
            <a:pPr marL="342900" lvl="0" indent="-342900" algn="just"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migração para versão </a:t>
            </a:r>
            <a:r>
              <a:rPr lang="pt-BR" sz="2400" i="1" dirty="0">
                <a:effectLst/>
                <a:latin typeface="+mj-lt"/>
                <a:ea typeface="Times New Roman" panose="02020603050405020304" pitchFamily="18" charset="0"/>
              </a:rPr>
              <a:t>web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criação de novos exercícios para a </a:t>
            </a:r>
            <a:r>
              <a:rPr lang="pt-BR" sz="2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prática Braille;</a:t>
            </a:r>
            <a:endParaRPr lang="pt-BR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lphaLcParenR"/>
              <a:tabLst>
                <a:tab pos="683895" algn="l"/>
              </a:tabLst>
            </a:pPr>
            <a:r>
              <a:rPr lang="pt-BR" sz="2400" dirty="0">
                <a:effectLst/>
                <a:latin typeface="+mj-lt"/>
                <a:ea typeface="Times New Roman" panose="02020603050405020304" pitchFamily="18" charset="0"/>
              </a:rPr>
              <a:t>tornar as configurações do aplicativo acessíveis.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955EDD1-2DBD-D44B-B09C-ADD37C01D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22"/>
    </mc:Choice>
    <mc:Fallback>
      <p:transition spd="slow" advTm="92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8087"/>
            <a:ext cx="8229600" cy="1143000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35BDFF1-B5A1-2842-8062-953ADD4F1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3"/>
    </mc:Choice>
    <mc:Fallback>
      <p:transition spd="slow" advTm="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23528" y="2306291"/>
            <a:ext cx="8229600" cy="4277071"/>
          </a:xfrm>
        </p:spPr>
        <p:txBody>
          <a:bodyPr wrap="square" anchor="t">
            <a:normAutofit/>
          </a:bodyPr>
          <a:lstStyle/>
          <a:p>
            <a:r>
              <a:rPr lang="pt-BR" dirty="0"/>
              <a:t>Este trabalho é importe porque no Brasil cerca de 24% da população possui algum tipo de deficiência (IBGE 2017).</a:t>
            </a:r>
          </a:p>
          <a:p>
            <a:endParaRPr lang="pt-BR" dirty="0"/>
          </a:p>
          <a:p>
            <a:r>
              <a:rPr lang="pt-BR" dirty="0"/>
              <a:t>Precisamos de mais ferramentas de inclusão.</a:t>
            </a:r>
          </a:p>
          <a:p>
            <a:endParaRPr lang="pt-BR" dirty="0"/>
          </a:p>
          <a:p>
            <a:r>
              <a:rPr lang="pt-BR" dirty="0"/>
              <a:t>Quanto mais ferramentas pra estimular o aprendizado melhor.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237C02-55B4-4480-8E61-76D3808DA483}"/>
              </a:ext>
            </a:extLst>
          </p:cNvPr>
          <p:cNvSpPr txBox="1"/>
          <p:nvPr/>
        </p:nvSpPr>
        <p:spPr>
          <a:xfrm>
            <a:off x="461962" y="1428507"/>
            <a:ext cx="512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Importância do aplicativo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02641595-5D7F-3748-A2BE-E9776096F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53"/>
    </mc:Choice>
    <mc:Fallback>
      <p:transition spd="slow" advTm="5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Criar um aplicativo para auxiliar o aprendizado do braille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+mj-lt"/>
                <a:ea typeface="Times New Roman" panose="02020603050405020304" pitchFamily="18" charset="0"/>
              </a:rPr>
              <a:t>Migrar aplicativo de IONIC para </a:t>
            </a:r>
            <a:r>
              <a:rPr lang="pt-BR" sz="2000" dirty="0" err="1">
                <a:latin typeface="+mj-lt"/>
                <a:ea typeface="Times New Roman" panose="02020603050405020304" pitchFamily="18" charset="0"/>
              </a:rPr>
              <a:t>F</a:t>
            </a:r>
            <a:r>
              <a:rPr lang="pt-BR" sz="2000" dirty="0" err="1">
                <a:effectLst/>
                <a:latin typeface="+mj-lt"/>
                <a:ea typeface="Times New Roman" panose="02020603050405020304" pitchFamily="18" charset="0"/>
              </a:rPr>
              <a:t>lutter</a:t>
            </a:r>
            <a:r>
              <a:rPr lang="pt-BR" sz="20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Tornar o aplicativo acessível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+mj-lt"/>
                <a:ea typeface="Times New Roman" panose="02020603050405020304" pitchFamily="18" charset="0"/>
              </a:rPr>
              <a:t>A</a:t>
            </a:r>
            <a:r>
              <a:rPr lang="pt-BR" sz="2000" dirty="0">
                <a:effectLst/>
                <a:latin typeface="+mj-lt"/>
                <a:ea typeface="Times New Roman" panose="02020603050405020304" pitchFamily="18" charset="0"/>
              </a:rPr>
              <a:t>través de áudio.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+mj-lt"/>
                <a:ea typeface="Times New Roman" panose="02020603050405020304" pitchFamily="18" charset="0"/>
              </a:rPr>
              <a:t>I</a:t>
            </a:r>
            <a:r>
              <a:rPr lang="pt-BR" sz="2000" dirty="0">
                <a:effectLst/>
                <a:latin typeface="+mj-lt"/>
                <a:ea typeface="Times New Roman" panose="02020603050405020304" pitchFamily="18" charset="0"/>
              </a:rPr>
              <a:t>nteração por gestos na tela.</a:t>
            </a:r>
            <a:endParaRPr lang="pt-BR" sz="2000" dirty="0">
              <a:latin typeface="+mj-lt"/>
            </a:endParaRPr>
          </a:p>
          <a:p>
            <a:endParaRPr lang="pt-BR" dirty="0"/>
          </a:p>
          <a:p>
            <a:r>
              <a:rPr lang="pt-BR" dirty="0"/>
              <a:t>Utilizar componentização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Criar estrutura reaproveitável.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Componentes que possam ser usados em outros projetos ou </a:t>
            </a:r>
          </a:p>
          <a:p>
            <a:pPr marL="0" indent="0">
              <a:buNone/>
            </a:pPr>
            <a:r>
              <a:rPr lang="pt-BR" sz="2000" dirty="0"/>
              <a:t>     Módulos.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03115AB-DD5C-C748-9F61-39ABA295C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18"/>
    </mc:Choice>
    <mc:Fallback>
      <p:transition spd="slow" advTm="16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4877295" cy="5040560"/>
          </a:xfrm>
        </p:spPr>
        <p:txBody>
          <a:bodyPr>
            <a:normAutofit/>
          </a:bodyPr>
          <a:lstStyle/>
          <a:p>
            <a:r>
              <a:rPr lang="pt-BR" dirty="0"/>
              <a:t>Braille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 </a:t>
            </a:r>
            <a:r>
              <a:rPr lang="pt-BR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braille</a:t>
            </a:r>
            <a:r>
              <a:rPr lang="pt-BR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é um sistema de escrita e leitura tátil para as pessoas cegas e foi criado por Louis Braille (INSTITUTO BENJAMIN CONSTANT, 2018) .</a:t>
            </a:r>
          </a:p>
          <a:p>
            <a:endParaRPr lang="pt-BR" sz="2000" dirty="0">
              <a:solidFill>
                <a:srgbClr val="000000"/>
              </a:solidFill>
              <a:latin typeface="+mj-lt"/>
            </a:endParaRPr>
          </a:p>
          <a:p>
            <a:r>
              <a:rPr lang="pt-BR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 sistema braille baseados em símbolos de alto-relevo resultantes da combinação de até seis pontos (OTSUKA, 2010). </a:t>
            </a:r>
            <a:endParaRPr lang="pt-BR" sz="2000" dirty="0">
              <a:latin typeface="+mj-lt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954985-8284-4D02-A931-9076D33B6EFF}"/>
              </a:ext>
            </a:extLst>
          </p:cNvPr>
          <p:cNvSpPr/>
          <p:nvPr/>
        </p:nvSpPr>
        <p:spPr>
          <a:xfrm>
            <a:off x="5442508" y="1560362"/>
            <a:ext cx="2873907" cy="42449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520861E-BF85-44A6-9301-3BBDA964C9EE}"/>
              </a:ext>
            </a:extLst>
          </p:cNvPr>
          <p:cNvSpPr/>
          <p:nvPr/>
        </p:nvSpPr>
        <p:spPr>
          <a:xfrm>
            <a:off x="5921490" y="2114500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EE2F716-D452-48B8-9C47-A6DAD5327CE5}"/>
              </a:ext>
            </a:extLst>
          </p:cNvPr>
          <p:cNvSpPr/>
          <p:nvPr/>
        </p:nvSpPr>
        <p:spPr>
          <a:xfrm>
            <a:off x="6987470" y="2114500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376B12C-08CD-4156-ABCD-CC3605A5166A}"/>
              </a:ext>
            </a:extLst>
          </p:cNvPr>
          <p:cNvSpPr/>
          <p:nvPr/>
        </p:nvSpPr>
        <p:spPr>
          <a:xfrm>
            <a:off x="5921488" y="3217437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9DA6EC-A6AE-41C5-BDD0-C46C82818175}"/>
              </a:ext>
            </a:extLst>
          </p:cNvPr>
          <p:cNvSpPr/>
          <p:nvPr/>
        </p:nvSpPr>
        <p:spPr>
          <a:xfrm>
            <a:off x="6987470" y="3217437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E8D1DC3-5BD8-4745-8E3C-81AABDF84788}"/>
              </a:ext>
            </a:extLst>
          </p:cNvPr>
          <p:cNvSpPr/>
          <p:nvPr/>
        </p:nvSpPr>
        <p:spPr>
          <a:xfrm>
            <a:off x="5921489" y="4264773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AE5D4E0-8D02-47C8-8B74-78FC7922CA70}"/>
              </a:ext>
            </a:extLst>
          </p:cNvPr>
          <p:cNvSpPr/>
          <p:nvPr/>
        </p:nvSpPr>
        <p:spPr>
          <a:xfrm>
            <a:off x="6987472" y="4264773"/>
            <a:ext cx="957969" cy="98631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431096B8-59B9-B34B-8003-BD8D7617E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1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4"/>
    </mc:Choice>
    <mc:Fallback>
      <p:transition spd="slow" advTm="4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Componentização</a:t>
            </a:r>
          </a:p>
          <a:p>
            <a:endParaRPr lang="pt-BR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Produtividade: Pode-se economizar tempo de desenvolvimento, dependendo do portfólio de componentes já prontos;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Robustez: Maior qualidade no produto final que utiliza componentes, pois os mesmos já foram largamente testados em um projeto dedicado à construção dos mesmos;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Padrão de desenvolvimento: Equipe orientada a desenvolvimento nos moldes da componentização (OLIVEIRA, 2012, p. 1).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3726891-19E8-ED40-9C34-5A17B8240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68"/>
    </mc:Choice>
    <mc:Fallback>
      <p:transition spd="slow" advTm="12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pt-BR" sz="3200" b="1" dirty="0"/>
              <a:t>Aprende Braille</a:t>
            </a:r>
          </a:p>
          <a:p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200" dirty="0" err="1">
                <a:effectLst/>
                <a:latin typeface="+mj-lt"/>
                <a:ea typeface="Times New Roman" panose="02020603050405020304" pitchFamily="18" charset="0"/>
              </a:rPr>
              <a:t>Ugedo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  (2016).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 dirty="0"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alfabeto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 – lista com o alfabeto e seus respectivos sinais em braille.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 dirty="0" err="1"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Exercicios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– exercícios para o usuário digitar a letra, palavra ou frase que é representada nas células</a:t>
            </a:r>
            <a:r>
              <a:rPr lang="pt-B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pt-BR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82E8A8-DCC8-44C6-8E44-EEF685A7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573" y="1600201"/>
            <a:ext cx="2417787" cy="42982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14D9A83-4A86-A448-BBDC-3907FD0CC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7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6"/>
    </mc:Choice>
    <mc:Fallback>
      <p:transition spd="slow" advTm="37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4330824" cy="4680520"/>
          </a:xfrm>
        </p:spPr>
        <p:txBody>
          <a:bodyPr/>
          <a:lstStyle/>
          <a:p>
            <a:r>
              <a:rPr lang="pt-BR" b="1" dirty="0" err="1"/>
              <a:t>AbcNumBraille</a:t>
            </a:r>
            <a:endParaRPr lang="pt-BR" b="1" dirty="0"/>
          </a:p>
          <a:p>
            <a:endParaRPr lang="pt-BR" sz="2200" b="1" dirty="0"/>
          </a:p>
          <a:p>
            <a:r>
              <a:rPr lang="pt-BR" sz="2200" dirty="0" err="1">
                <a:effectLst/>
                <a:latin typeface="+mj-lt"/>
                <a:ea typeface="Times New Roman" panose="02020603050405020304" pitchFamily="18" charset="0"/>
              </a:rPr>
              <a:t>Wermeson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 R. Aquino, </a:t>
            </a:r>
            <a:r>
              <a:rPr lang="pt-BR" sz="2200" dirty="0" err="1">
                <a:effectLst/>
                <a:latin typeface="+mj-lt"/>
                <a:ea typeface="Times New Roman" panose="02020603050405020304" pitchFamily="18" charset="0"/>
              </a:rPr>
              <a:t>Zildomar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 C. Félix, </a:t>
            </a:r>
            <a:r>
              <a:rPr lang="pt-BR" sz="2200" dirty="0" err="1">
                <a:effectLst/>
                <a:latin typeface="+mj-lt"/>
                <a:ea typeface="Times New Roman" panose="02020603050405020304" pitchFamily="18" charset="0"/>
              </a:rPr>
              <a:t>Isledna</a:t>
            </a:r>
            <a:r>
              <a:rPr lang="pt-BR" sz="2200" dirty="0">
                <a:effectLst/>
                <a:latin typeface="+mj-lt"/>
                <a:ea typeface="Times New Roman" panose="02020603050405020304" pitchFamily="18" charset="0"/>
              </a:rPr>
              <a:t> Rodrigues de Almeida, Ítalo Cesar de Souza Belo;</a:t>
            </a:r>
          </a:p>
          <a:p>
            <a:r>
              <a:rPr lang="pt-BR" sz="2200" dirty="0">
                <a:latin typeface="+mj-lt"/>
              </a:rPr>
              <a:t>Feedback sonoro;</a:t>
            </a:r>
          </a:p>
          <a:p>
            <a:r>
              <a:rPr lang="pt-BR" sz="2200" dirty="0">
                <a:latin typeface="+mj-lt"/>
              </a:rPr>
              <a:t>Feedback tátil;</a:t>
            </a:r>
          </a:p>
          <a:p>
            <a:r>
              <a:rPr lang="pt-BR" sz="2200" dirty="0">
                <a:latin typeface="+mj-lt"/>
              </a:rPr>
              <a:t>Exercícios.</a:t>
            </a:r>
          </a:p>
          <a:p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6A916A-C44D-41E0-9B6E-B3A2FB2BB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4867" y="1600200"/>
            <a:ext cx="2527493" cy="4136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DAC5DAB-42EF-CC48-A75B-1D7079A45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76"/>
    </mc:Choice>
    <mc:Fallback>
      <p:transition spd="slow" advTm="27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2F7592F5009A41AE4806FD6972EFA4" ma:contentTypeVersion="10" ma:contentTypeDescription="Crie um novo documento." ma:contentTypeScope="" ma:versionID="caecf2ad5de80cc3e8175e3cce027421">
  <xsd:schema xmlns:xsd="http://www.w3.org/2001/XMLSchema" xmlns:xs="http://www.w3.org/2001/XMLSchema" xmlns:p="http://schemas.microsoft.com/office/2006/metadata/properties" xmlns:ns3="fa1435eb-661a-4c14-b317-38b4224585e2" xmlns:ns4="8f71221b-e19f-41d4-bc7c-e4006e6ae8c2" targetNamespace="http://schemas.microsoft.com/office/2006/metadata/properties" ma:root="true" ma:fieldsID="9e93adf6c68a31ca25776de6ba6ca473" ns3:_="" ns4:_="">
    <xsd:import namespace="fa1435eb-661a-4c14-b317-38b4224585e2"/>
    <xsd:import namespace="8f71221b-e19f-41d4-bc7c-e4006e6ae8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435eb-661a-4c14-b317-38b422458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71221b-e19f-41d4-bc7c-e4006e6ae8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2DC1CF-9D49-45AE-92A6-D71A2B31DD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0412C-4523-4903-AA39-1A819CB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1435eb-661a-4c14-b317-38b4224585e2"/>
    <ds:schemaRef ds:uri="8f71221b-e19f-41d4-bc7c-e4006e6ae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5AA409-5B8D-454F-8075-5D21B8C886FE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fa1435eb-661a-4c14-b317-38b4224585e2"/>
    <ds:schemaRef ds:uri="http://schemas.openxmlformats.org/package/2006/metadata/core-properties"/>
    <ds:schemaRef ds:uri="8f71221b-e19f-41d4-bc7c-e4006e6ae8c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720</Words>
  <Application>Microsoft Macintosh PowerPoint</Application>
  <PresentationFormat>Apresentação na tela (4:3)</PresentationFormat>
  <Paragraphs>182</Paragraphs>
  <Slides>31</Slides>
  <Notes>1</Notes>
  <HiddenSlides>0</HiddenSlides>
  <MMClips>31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Design padrão</vt:lpstr>
      <vt:lpstr>TAGARELLA BRAILLE – APP PARA AUXÍLIO NO APRENDIZADO AO BRAILLE</vt:lpstr>
      <vt:lpstr>Roteiro</vt:lpstr>
      <vt:lpstr>Introdução</vt:lpstr>
      <vt:lpstr>Introdução</vt:lpstr>
      <vt:lpstr>Objetivos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</vt:lpstr>
      <vt:lpstr>Requisitos</vt:lpstr>
      <vt:lpstr>Especificação: Tagarela Braille</vt:lpstr>
      <vt:lpstr>Especificação: Cela Braille</vt:lpstr>
      <vt:lpstr>Especificação: Módulos</vt:lpstr>
      <vt:lpstr>Implementação</vt:lpstr>
      <vt:lpstr>Implementação</vt:lpstr>
      <vt:lpstr>Implementação</vt:lpstr>
      <vt:lpstr>Apresentação do PowerPoint</vt:lpstr>
      <vt:lpstr>Apresentação do PowerPoint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 e Sugestões</vt:lpstr>
      <vt:lpstr>Conclusões e Sugestões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TAGARELA BRAILLE – APP PARA AUXÍLIO NO APRENDIZADO AO BRAILLE</dc:title>
  <dc:creator>Leonardo Pereira Vieira</dc:creator>
  <cp:lastModifiedBy>Leonardo Pereira Vieira</cp:lastModifiedBy>
  <cp:revision>3</cp:revision>
  <dcterms:created xsi:type="dcterms:W3CDTF">2020-12-13T01:12:07Z</dcterms:created>
  <dcterms:modified xsi:type="dcterms:W3CDTF">2020-12-14T23:58:37Z</dcterms:modified>
</cp:coreProperties>
</file>